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71" r:id="rId2"/>
    <p:sldId id="267" r:id="rId3"/>
    <p:sldId id="256" r:id="rId4"/>
    <p:sldId id="261" r:id="rId5"/>
    <p:sldId id="268" r:id="rId6"/>
    <p:sldId id="269" r:id="rId7"/>
    <p:sldId id="260" r:id="rId8"/>
    <p:sldId id="262" r:id="rId9"/>
    <p:sldId id="263" r:id="rId10"/>
    <p:sldId id="264" r:id="rId11"/>
    <p:sldId id="270" r:id="rId12"/>
    <p:sldId id="265" r:id="rId13"/>
    <p:sldId id="266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DA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524" y="1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E97AFC-0EE1-4B7C-99FE-ACF6AC4F1978}" type="datetimeFigureOut">
              <a:rPr lang="en-US" smtClean="0"/>
              <a:t>01/13/2017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9937D4-BE18-4D22-884C-29CC8D5783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3768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21A74AA-61EC-446F-8959-00C17DBA116B}" type="slidenum">
              <a:rPr lang="en-CA" altLang="en-US"/>
              <a:pPr/>
              <a:t>7</a:t>
            </a:fld>
            <a:endParaRPr lang="en-CA" altLang="en-US"/>
          </a:p>
        </p:txBody>
      </p:sp>
      <p:sp>
        <p:nvSpPr>
          <p:cNvPr id="67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24944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978CFF7-7D70-47C5-B12A-4C4CA2978B2C}" type="slidenum">
              <a:rPr lang="en-CA" altLang="en-US"/>
              <a:pPr/>
              <a:t>8</a:t>
            </a:fld>
            <a:endParaRPr lang="en-CA" altLang="en-US"/>
          </a:p>
        </p:txBody>
      </p:sp>
      <p:sp>
        <p:nvSpPr>
          <p:cNvPr id="67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03578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C4D633-27F0-453D-BA39-773D444331B3}" type="slidenum">
              <a:rPr lang="en-CA" altLang="en-US"/>
              <a:pPr/>
              <a:t>10</a:t>
            </a:fld>
            <a:endParaRPr lang="en-CA" altLang="en-US"/>
          </a:p>
        </p:txBody>
      </p:sp>
      <p:sp>
        <p:nvSpPr>
          <p:cNvPr id="68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87874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5D943-4C9A-4ED1-8CD4-5BA066C6EE3E}" type="datetimeFigureOut">
              <a:rPr lang="en-US" smtClean="0"/>
              <a:t>01/13/2017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433036-2E36-430F-A4A1-2D1063A95F9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5D943-4C9A-4ED1-8CD4-5BA066C6EE3E}" type="datetimeFigureOut">
              <a:rPr lang="en-US" smtClean="0"/>
              <a:t>01/13/2017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33036-2E36-430F-A4A1-2D1063A95F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5D943-4C9A-4ED1-8CD4-5BA066C6EE3E}" type="datetimeFigureOut">
              <a:rPr lang="en-US" smtClean="0"/>
              <a:t>01/13/2017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33036-2E36-430F-A4A1-2D1063A95F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90600"/>
            <a:ext cx="82296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81000" y="1905000"/>
            <a:ext cx="19812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14600" y="1905000"/>
            <a:ext cx="19812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269213"/>
      </p:ext>
    </p:extLst>
  </p:cSld>
  <p:clrMapOvr>
    <a:masterClrMapping/>
  </p:clrMapOvr>
  <p:transition spd="med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5D943-4C9A-4ED1-8CD4-5BA066C6EE3E}" type="datetimeFigureOut">
              <a:rPr lang="en-US" smtClean="0"/>
              <a:t>01/13/2017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33036-2E36-430F-A4A1-2D1063A95F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5D943-4C9A-4ED1-8CD4-5BA066C6EE3E}" type="datetimeFigureOut">
              <a:rPr lang="en-US" smtClean="0"/>
              <a:t>01/13/2017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33036-2E36-430F-A4A1-2D1063A95F9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5D943-4C9A-4ED1-8CD4-5BA066C6EE3E}" type="datetimeFigureOut">
              <a:rPr lang="en-US" smtClean="0"/>
              <a:t>01/13/2017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33036-2E36-430F-A4A1-2D1063A95F9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5D943-4C9A-4ED1-8CD4-5BA066C6EE3E}" type="datetimeFigureOut">
              <a:rPr lang="en-US" smtClean="0"/>
              <a:t>01/13/2017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33036-2E36-430F-A4A1-2D1063A95F93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5D943-4C9A-4ED1-8CD4-5BA066C6EE3E}" type="datetimeFigureOut">
              <a:rPr lang="en-US" smtClean="0"/>
              <a:t>01/13/2017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33036-2E36-430F-A4A1-2D1063A95F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5D943-4C9A-4ED1-8CD4-5BA066C6EE3E}" type="datetimeFigureOut">
              <a:rPr lang="en-US" smtClean="0"/>
              <a:t>01/13/2017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33036-2E36-430F-A4A1-2D1063A95F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5D943-4C9A-4ED1-8CD4-5BA066C6EE3E}" type="datetimeFigureOut">
              <a:rPr lang="en-US" smtClean="0"/>
              <a:t>01/13/2017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33036-2E36-430F-A4A1-2D1063A95F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5D943-4C9A-4ED1-8CD4-5BA066C6EE3E}" type="datetimeFigureOut">
              <a:rPr lang="en-US" smtClean="0"/>
              <a:t>01/13/2017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33036-2E36-430F-A4A1-2D1063A95F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F05D943-4C9A-4ED1-8CD4-5BA066C6EE3E}" type="datetimeFigureOut">
              <a:rPr lang="en-US" smtClean="0"/>
              <a:t>01/13/2017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21433036-2E36-430F-A4A1-2D1063A95F9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mN5HPJYJzus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August 30 , 2016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/>
          </a:bodyPr>
          <a:lstStyle/>
          <a:p>
            <a:r>
              <a:rPr lang="en-US" dirty="0" smtClean="0"/>
              <a:t>Good morning/afternoon </a:t>
            </a:r>
            <a:r>
              <a:rPr lang="en-US" dirty="0" smtClean="0">
                <a:sym typeface="Wingdings" panose="05000000000000000000" pitchFamily="2" charset="2"/>
              </a:rPr>
              <a:t></a:t>
            </a:r>
          </a:p>
          <a:p>
            <a:endParaRPr lang="en-US" dirty="0">
              <a:sym typeface="Wingdings" panose="05000000000000000000" pitchFamily="2" charset="2"/>
            </a:endParaRPr>
          </a:p>
          <a:p>
            <a:r>
              <a:rPr lang="en-US" dirty="0" smtClean="0">
                <a:sym typeface="Wingdings" panose="05000000000000000000" pitchFamily="2" charset="2"/>
              </a:rPr>
              <a:t>Please get out your notes and something to write with. Duplicate the Circular Flow Matrix that appears on the board in your notes. (</a:t>
            </a:r>
            <a:r>
              <a:rPr lang="en-US" i="1" dirty="0" smtClean="0">
                <a:sym typeface="Wingdings" panose="05000000000000000000" pitchFamily="2" charset="2"/>
              </a:rPr>
              <a:t>If you have different colored pens that may be helpful today).</a:t>
            </a:r>
            <a:endParaRPr lang="en-US" dirty="0" smtClean="0">
              <a:sym typeface="Wingdings" panose="05000000000000000000" pitchFamily="2" charset="2"/>
            </a:endParaRPr>
          </a:p>
          <a:p>
            <a:endParaRPr lang="en-US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68028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690" name="Rectangle 2"/>
          <p:cNvSpPr>
            <a:spLocks noChangeArrowheads="1"/>
          </p:cNvSpPr>
          <p:nvPr/>
        </p:nvSpPr>
        <p:spPr bwMode="auto">
          <a:xfrm>
            <a:off x="381000" y="2514600"/>
            <a:ext cx="335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  <a:buClr>
                <a:srgbClr val="00468F"/>
              </a:buClr>
              <a:buFont typeface="Wingdings" pitchFamily="2" charset="2"/>
              <a:buNone/>
            </a:pPr>
            <a:r>
              <a:rPr lang="en-US" altLang="en-US" sz="2400" dirty="0" smtClean="0">
                <a:latin typeface="+mj-lt"/>
              </a:rPr>
              <a:t>● Households </a:t>
            </a:r>
            <a:r>
              <a:rPr lang="en-US" altLang="en-US" sz="2400" dirty="0">
                <a:latin typeface="+mj-lt"/>
              </a:rPr>
              <a:t>and firms </a:t>
            </a:r>
            <a:r>
              <a:rPr lang="en-US" altLang="en-US" sz="2400" dirty="0" smtClean="0">
                <a:latin typeface="+mj-lt"/>
              </a:rPr>
              <a:t> pay </a:t>
            </a:r>
            <a:r>
              <a:rPr lang="en-US" altLang="en-US" sz="2400" dirty="0">
                <a:latin typeface="+mj-lt"/>
              </a:rPr>
              <a:t>taxes and receive transfers.</a:t>
            </a:r>
            <a:endParaRPr lang="en-US" sz="2400" dirty="0">
              <a:latin typeface="+mj-lt"/>
            </a:endParaRPr>
          </a:p>
        </p:txBody>
      </p:sp>
      <p:sp>
        <p:nvSpPr>
          <p:cNvPr id="626691" name="Rectangle 3"/>
          <p:cNvSpPr>
            <a:spLocks noChangeArrowheads="1"/>
          </p:cNvSpPr>
          <p:nvPr/>
        </p:nvSpPr>
        <p:spPr bwMode="auto">
          <a:xfrm>
            <a:off x="0" y="5029200"/>
            <a:ext cx="37338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50000"/>
              </a:spcBef>
              <a:buClr>
                <a:srgbClr val="00468F"/>
              </a:buClr>
              <a:buFont typeface="Wingdings" pitchFamily="2" charset="2"/>
              <a:buNone/>
            </a:pPr>
            <a:r>
              <a:rPr lang="en-US" altLang="en-US" dirty="0"/>
              <a:t>	</a:t>
            </a:r>
            <a:r>
              <a:rPr lang="en-US" altLang="en-US" dirty="0" smtClean="0"/>
              <a:t>●</a:t>
            </a:r>
            <a:r>
              <a:rPr lang="en-US" altLang="en-US" sz="2400" dirty="0" smtClean="0">
                <a:latin typeface="+mj-lt"/>
              </a:rPr>
              <a:t>Governments both provide and buy </a:t>
            </a:r>
            <a:r>
              <a:rPr lang="en-US" altLang="en-US" sz="2400" dirty="0">
                <a:latin typeface="+mj-lt"/>
              </a:rPr>
              <a:t>goods and </a:t>
            </a:r>
            <a:r>
              <a:rPr lang="en-US" altLang="en-US" sz="2400" dirty="0" smtClean="0">
                <a:latin typeface="+mj-lt"/>
              </a:rPr>
              <a:t>services.</a:t>
            </a:r>
            <a:endParaRPr lang="en-US" sz="2400" dirty="0">
              <a:latin typeface="+mj-lt"/>
            </a:endParaRPr>
          </a:p>
        </p:txBody>
      </p:sp>
      <p:sp>
        <p:nvSpPr>
          <p:cNvPr id="626692" name="Rectangle 4"/>
          <p:cNvSpPr>
            <a:spLocks noChangeArrowheads="1"/>
          </p:cNvSpPr>
          <p:nvPr/>
        </p:nvSpPr>
        <p:spPr bwMode="auto">
          <a:xfrm>
            <a:off x="152400" y="1676400"/>
            <a:ext cx="35814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468F"/>
              </a:buClr>
              <a:buFont typeface="Webdings" pitchFamily="18" charset="2"/>
              <a:buChar char="&lt;"/>
            </a:pPr>
            <a:endParaRPr lang="en-US" sz="2800" b="1" dirty="0"/>
          </a:p>
        </p:txBody>
      </p:sp>
      <p:sp>
        <p:nvSpPr>
          <p:cNvPr id="626693" name="Rectangle 5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229600" cy="838200"/>
          </a:xfrm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altLang="en-US" sz="4000" b="1" dirty="0">
                <a:solidFill>
                  <a:srgbClr val="00468F"/>
                </a:solidFill>
              </a:rPr>
              <a:t>Governments in the Circular Flow</a:t>
            </a:r>
            <a:endParaRPr lang="en-US" sz="4000" b="1" dirty="0"/>
          </a:p>
        </p:txBody>
      </p:sp>
      <p:pic>
        <p:nvPicPr>
          <p:cNvPr id="626694" name="Picture 6" descr="slide47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009775"/>
            <a:ext cx="4724400" cy="4543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6695" name="Picture 7" descr="slide47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009775"/>
            <a:ext cx="4724400" cy="4543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6698" name="Picture 10" descr="slide47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009775"/>
            <a:ext cx="4724400" cy="4543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www.gridgit.com/postpic/2011/07/mixed-economy-circular-flow-chart_351378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4661" y="1905000"/>
            <a:ext cx="5636375" cy="4543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170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26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626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26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6690" grpId="0" autoUpdateAnimBg="0"/>
      <p:bldP spid="626691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Mr. Clifford</a:t>
            </a:r>
            <a:endParaRPr lang="en-US" dirty="0"/>
          </a:p>
        </p:txBody>
      </p:sp>
      <p:pic>
        <p:nvPicPr>
          <p:cNvPr id="4" name="mN5HPJYJzus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685800" y="1752600"/>
            <a:ext cx="7763932" cy="4367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824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/>
          <a:lstStyle/>
          <a:p>
            <a:r>
              <a:rPr lang="en-US" sz="4000" dirty="0" smtClean="0"/>
              <a:t>Circular Flows in Global Economy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66800"/>
            <a:ext cx="8763000" cy="3276600"/>
          </a:xfrm>
        </p:spPr>
        <p:txBody>
          <a:bodyPr>
            <a:normAutofit lnSpcReduction="10000"/>
          </a:bodyPr>
          <a:lstStyle/>
          <a:p>
            <a:r>
              <a:rPr lang="en-US" alt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Households and firms in the U.S. economy interact with households and firms in other economies in two main </a:t>
            </a:r>
            <a:r>
              <a:rPr lang="en-US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ways: </a:t>
            </a:r>
          </a:p>
          <a:p>
            <a:r>
              <a:rPr lang="en-US" alt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They buy and sell goods and </a:t>
            </a:r>
            <a:r>
              <a:rPr lang="en-US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services. They </a:t>
            </a:r>
            <a:r>
              <a:rPr lang="en-US" alt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borrow and </a:t>
            </a:r>
            <a:r>
              <a:rPr lang="en-US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lend.</a:t>
            </a:r>
          </a:p>
          <a:p>
            <a:r>
              <a:rPr lang="en-US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We </a:t>
            </a:r>
            <a:r>
              <a:rPr lang="en-US" alt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call these two activities:</a:t>
            </a:r>
          </a:p>
          <a:p>
            <a:pPr lvl="1">
              <a:lnSpc>
                <a:spcPct val="90000"/>
              </a:lnSpc>
              <a:buClr>
                <a:srgbClr val="00468F"/>
              </a:buClr>
              <a:buFontTx/>
              <a:buChar char="•"/>
            </a:pPr>
            <a:r>
              <a:rPr lang="en-US" altLang="en-US" sz="2400" dirty="0">
                <a:solidFill>
                  <a:srgbClr val="FF0000"/>
                </a:solidFill>
              </a:rPr>
              <a:t> </a:t>
            </a:r>
            <a:r>
              <a:rPr lang="en-US" altLang="en-US" sz="2400" b="1" dirty="0">
                <a:solidFill>
                  <a:srgbClr val="FF0000"/>
                </a:solidFill>
              </a:rPr>
              <a:t>International </a:t>
            </a:r>
            <a:r>
              <a:rPr lang="en-US" altLang="en-US" sz="2400" b="1" dirty="0" smtClean="0">
                <a:solidFill>
                  <a:srgbClr val="FF0000"/>
                </a:solidFill>
              </a:rPr>
              <a:t>trade </a:t>
            </a:r>
            <a:r>
              <a:rPr lang="en-US" alt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– buying (imports), selling (exports)</a:t>
            </a:r>
            <a:endParaRPr lang="en-US" alt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lvl="1">
              <a:lnSpc>
                <a:spcPct val="90000"/>
              </a:lnSpc>
              <a:buClr>
                <a:srgbClr val="00468F"/>
              </a:buClr>
              <a:buFontTx/>
              <a:buChar char="•"/>
            </a:pPr>
            <a:r>
              <a:rPr lang="en-US" alt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altLang="en-US" sz="2400" b="1" dirty="0">
                <a:solidFill>
                  <a:srgbClr val="FF0000"/>
                </a:solidFill>
              </a:rPr>
              <a:t>International </a:t>
            </a:r>
            <a:r>
              <a:rPr lang="en-US" altLang="en-US" sz="2400" b="1" dirty="0" smtClean="0">
                <a:solidFill>
                  <a:srgbClr val="FF0000"/>
                </a:solidFill>
              </a:rPr>
              <a:t>finance </a:t>
            </a:r>
            <a:r>
              <a:rPr lang="en-US" alt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– borrowing and lending</a:t>
            </a:r>
            <a:endParaRPr lang="en-US" alt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4419600"/>
            <a:ext cx="5715000" cy="2209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5824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-228600"/>
            <a:ext cx="8229600" cy="1371600"/>
          </a:xfrm>
        </p:spPr>
        <p:txBody>
          <a:bodyPr/>
          <a:lstStyle/>
          <a:p>
            <a:r>
              <a:rPr lang="en-US" sz="4400" dirty="0" smtClean="0"/>
              <a:t>Global Flow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4648200" cy="5334000"/>
          </a:xfrm>
        </p:spPr>
        <p:txBody>
          <a:bodyPr>
            <a:normAutofit fontScale="92500"/>
          </a:bodyPr>
          <a:lstStyle/>
          <a:p>
            <a:pPr marL="342900" lvl="1" indent="-342900">
              <a:buFont typeface="Arial" pitchFamily="34" charset="0"/>
              <a:buChar char="•"/>
            </a:pPr>
            <a:r>
              <a:rPr lang="en-US" altLang="en-US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Households and firms in the U.S. economy interact with those in the rest of the world in goods markets and financial markets.</a:t>
            </a:r>
          </a:p>
          <a:p>
            <a:r>
              <a:rPr lang="en-US" altLang="en-US" sz="2200" b="1" dirty="0">
                <a:solidFill>
                  <a:srgbClr val="FF0000"/>
                </a:solidFill>
              </a:rPr>
              <a:t>The red flow shows the expenditure by Americans on imports of goods and </a:t>
            </a:r>
            <a:r>
              <a:rPr lang="en-US" altLang="en-US" sz="2200" b="1" dirty="0" smtClean="0">
                <a:solidFill>
                  <a:srgbClr val="FF0000"/>
                </a:solidFill>
              </a:rPr>
              <a:t>services</a:t>
            </a:r>
          </a:p>
          <a:p>
            <a:r>
              <a:rPr lang="en-US" altLang="en-US" sz="2200" b="1" dirty="0">
                <a:solidFill>
                  <a:srgbClr val="0070C0"/>
                </a:solidFill>
              </a:rPr>
              <a:t>The blue flow show the expenditure by the rest of the world on U.S. exports (other countries’ </a:t>
            </a:r>
            <a:r>
              <a:rPr lang="en-US" altLang="en-US" sz="2200" b="1" dirty="0" smtClean="0">
                <a:solidFill>
                  <a:srgbClr val="0070C0"/>
                </a:solidFill>
              </a:rPr>
              <a:t>imports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altLang="en-US" sz="2200" b="1" dirty="0">
                <a:solidFill>
                  <a:srgbClr val="00DA63"/>
                </a:solidFill>
              </a:rPr>
              <a:t>The green flow shows U.S. lending to the rest of the world.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altLang="en-US" sz="2200" b="1" dirty="0">
                <a:solidFill>
                  <a:schemeClr val="accent3"/>
                </a:solidFill>
              </a:rPr>
              <a:t>The orange flow shows U.S. borrowing from the rest of the world.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6937" y="1676401"/>
            <a:ext cx="4196250" cy="40386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622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are the four Factors of Production?</a:t>
            </a:r>
          </a:p>
          <a:p>
            <a:r>
              <a:rPr lang="en-US" dirty="0" smtClean="0"/>
              <a:t>What are consumer goods (consumption)?</a:t>
            </a:r>
          </a:p>
          <a:p>
            <a:r>
              <a:rPr lang="en-US" dirty="0" smtClean="0"/>
              <a:t>What are government goods?</a:t>
            </a:r>
          </a:p>
          <a:p>
            <a:r>
              <a:rPr lang="en-US" dirty="0" smtClean="0"/>
              <a:t>What are exports?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Today, we are going to understand how the Factors of Production play a role in our households, business and government.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3487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57400"/>
            <a:ext cx="7772400" cy="2819400"/>
          </a:xfrm>
        </p:spPr>
        <p:txBody>
          <a:bodyPr/>
          <a:lstStyle/>
          <a:p>
            <a:r>
              <a:rPr lang="en-US" dirty="0" smtClean="0"/>
              <a:t>Circular Flow Model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1832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dirty="0"/>
              <a:t>THE CIRCULAR FLOWS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305800" cy="5410200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altLang="en-US" sz="2600" b="1" u="sng" dirty="0">
                <a:solidFill>
                  <a:srgbClr val="FF0000"/>
                </a:solidFill>
              </a:rPr>
              <a:t>Circular flow </a:t>
            </a:r>
            <a:r>
              <a:rPr lang="en-US" altLang="en-US" sz="2600" b="1" u="sng" dirty="0" smtClean="0">
                <a:solidFill>
                  <a:srgbClr val="FF0000"/>
                </a:solidFill>
              </a:rPr>
              <a:t>model (matrix) </a:t>
            </a:r>
            <a:r>
              <a:rPr lang="en-US" alt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shows:</a:t>
            </a:r>
          </a:p>
          <a:p>
            <a:pPr lvl="1"/>
            <a:r>
              <a:rPr lang="en-US" altLang="en-US" sz="2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circular flow of expenditures and incomes that result from decision makers’ choices and</a:t>
            </a:r>
          </a:p>
          <a:p>
            <a:pPr lvl="1"/>
            <a:r>
              <a:rPr lang="en-US" altLang="en-US" sz="2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way those choices interact in markets </a:t>
            </a:r>
            <a:r>
              <a:rPr lang="en-US" altLang="en-US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determines </a:t>
            </a:r>
            <a:r>
              <a:rPr lang="en-US" altLang="en-US" sz="2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what, how, and for whom goods and services are produced.</a:t>
            </a:r>
          </a:p>
          <a:p>
            <a:endParaRPr lang="en-US" dirty="0"/>
          </a:p>
        </p:txBody>
      </p:sp>
      <p:pic>
        <p:nvPicPr>
          <p:cNvPr id="1026" name="Picture 2" descr="https://figures.boundless-cdn.com/19952/large/cular-flow-of-goods-incom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4133850"/>
            <a:ext cx="3505200" cy="2628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6618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2" name="Picture 8" descr="http://cdn.business2community.com/wp-content/uploads/2016/07/busines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4495800"/>
            <a:ext cx="4743671" cy="1957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Households and Businesses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166013" y="1880235"/>
            <a:ext cx="3948787" cy="452628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altLang="en-US" dirty="0"/>
              <a:t> </a:t>
            </a:r>
            <a:r>
              <a:rPr lang="en-US" altLang="en-US" sz="2600" b="1" u="sng" dirty="0">
                <a:solidFill>
                  <a:srgbClr val="FF0000"/>
                </a:solidFill>
              </a:rPr>
              <a:t>Households and </a:t>
            </a:r>
            <a:r>
              <a:rPr lang="en-US" altLang="en-US" sz="2600" b="1" u="sng" dirty="0" smtClean="0">
                <a:solidFill>
                  <a:srgbClr val="FF0000"/>
                </a:solidFill>
              </a:rPr>
              <a:t>Businesses</a:t>
            </a:r>
            <a:endParaRPr lang="en-US" altLang="en-US" sz="2600" b="1" u="sng" dirty="0">
              <a:solidFill>
                <a:srgbClr val="FF0000"/>
              </a:solidFill>
            </a:endParaRPr>
          </a:p>
          <a:p>
            <a:pPr lvl="1"/>
            <a:r>
              <a:rPr lang="en-US" altLang="en-US" sz="2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Households </a:t>
            </a:r>
            <a:r>
              <a:rPr lang="en-US" altLang="en-US" sz="2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are individuals or people living together as decision-making units.</a:t>
            </a:r>
          </a:p>
          <a:p>
            <a:pPr lvl="1"/>
            <a:r>
              <a:rPr lang="en-US" altLang="en-US" sz="2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Firms </a:t>
            </a:r>
            <a:r>
              <a:rPr lang="en-US" altLang="en-US" sz="2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(businesses) </a:t>
            </a:r>
            <a:r>
              <a:rPr lang="en-US" altLang="en-US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are </a:t>
            </a:r>
            <a:r>
              <a:rPr lang="en-US" altLang="en-US" sz="2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institutions that organize production of goods and services.</a:t>
            </a:r>
            <a:endParaRPr lang="en-US" sz="2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r>
              <a:rPr lang="en-US" altLang="en-US" dirty="0">
                <a:solidFill>
                  <a:srgbClr val="1566B0"/>
                </a:solidFill>
              </a:rPr>
              <a:t>      </a:t>
            </a:r>
            <a:endParaRPr lang="en-US" dirty="0"/>
          </a:p>
        </p:txBody>
      </p:sp>
      <p:pic>
        <p:nvPicPr>
          <p:cNvPr id="6146" name="Picture 2" descr="http://bustamantefinancialsolutions.com/images/uploads/_case_study/family_hous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600200"/>
            <a:ext cx="3810000" cy="254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4" descr="Image result for busines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Image result for busines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38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213026" y="1524000"/>
            <a:ext cx="4041648" cy="452628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altLang="en-US" sz="2600" b="1" u="sng" dirty="0">
                <a:solidFill>
                  <a:srgbClr val="FF0000"/>
                </a:solidFill>
              </a:rPr>
              <a:t>Markets</a:t>
            </a:r>
          </a:p>
          <a:p>
            <a:pPr lvl="1"/>
            <a:r>
              <a:rPr lang="en-US" altLang="en-US" sz="2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 </a:t>
            </a:r>
            <a:r>
              <a:rPr lang="en-US" altLang="en-US" sz="2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market</a:t>
            </a:r>
            <a:r>
              <a:rPr lang="en-US" altLang="en-US" sz="2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is any arrangement that brings buyers and sellers together and enables them to do business.</a:t>
            </a:r>
          </a:p>
          <a:p>
            <a:pPr lvl="1"/>
            <a:r>
              <a:rPr lang="en-US" altLang="en-US" sz="2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Product (goods) markets</a:t>
            </a:r>
            <a:r>
              <a:rPr lang="en-US" altLang="en-US" sz="2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 markets in which goods and services are bought and sold.</a:t>
            </a:r>
          </a:p>
          <a:p>
            <a:pPr lvl="1"/>
            <a:r>
              <a:rPr lang="en-US" altLang="en-US" sz="2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Resource (factor) </a:t>
            </a:r>
            <a:r>
              <a:rPr lang="en-US" altLang="en-US" sz="2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markets:</a:t>
            </a:r>
            <a:r>
              <a:rPr lang="en-US" altLang="en-US" sz="2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markets in which </a:t>
            </a:r>
            <a:r>
              <a:rPr lang="en-US" altLang="en-US" sz="26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factors of production </a:t>
            </a:r>
            <a:r>
              <a:rPr lang="en-US" altLang="en-US" sz="2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are bought and sold.</a:t>
            </a:r>
            <a:endParaRPr lang="en-US" dirty="0"/>
          </a:p>
          <a:p>
            <a:endParaRPr lang="en-US" dirty="0"/>
          </a:p>
        </p:txBody>
      </p:sp>
      <p:pic>
        <p:nvPicPr>
          <p:cNvPr id="7170" name="Picture 2" descr="http://valientmarketresearch.com/wp-content/uploads/2014/02/CPGBann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9559" y="1828800"/>
            <a:ext cx="48768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study.com/cimages/videopreview/resource-market_11672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5258" y="3801649"/>
            <a:ext cx="4584526" cy="2578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2135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altLang="en-US" b="1" dirty="0">
                <a:solidFill>
                  <a:srgbClr val="00468F"/>
                </a:solidFill>
              </a:rPr>
              <a:t>Real Flows and Money Flows</a:t>
            </a:r>
          </a:p>
        </p:txBody>
      </p:sp>
      <p:sp>
        <p:nvSpPr>
          <p:cNvPr id="566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524000"/>
            <a:ext cx="3048000" cy="382587"/>
          </a:xfrm>
          <a:noFill/>
          <a:ln/>
        </p:spPr>
        <p:txBody>
          <a:bodyPr>
            <a:noAutofit/>
          </a:bodyPr>
          <a:lstStyle/>
          <a:p>
            <a:pPr marL="0" lvl="1" indent="0">
              <a:lnSpc>
                <a:spcPct val="90000"/>
              </a:lnSpc>
              <a:buNone/>
            </a:pPr>
            <a:r>
              <a:rPr lang="en-US" altLang="en-US" sz="2400" b="1" u="sng" dirty="0">
                <a:solidFill>
                  <a:srgbClr val="FF0000"/>
                </a:solidFill>
              </a:rPr>
              <a:t>In factor markets:</a:t>
            </a:r>
          </a:p>
        </p:txBody>
      </p:sp>
      <p:sp>
        <p:nvSpPr>
          <p:cNvPr id="566276" name="Rectangle 4"/>
          <p:cNvSpPr>
            <a:spLocks noChangeArrowheads="1"/>
          </p:cNvSpPr>
          <p:nvPr/>
        </p:nvSpPr>
        <p:spPr bwMode="auto">
          <a:xfrm>
            <a:off x="647700" y="1855470"/>
            <a:ext cx="35814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00468F"/>
              </a:buClr>
              <a:buFontTx/>
              <a:buChar char="•"/>
            </a:pPr>
            <a:r>
              <a:rPr lang="en-US" altLang="en-US" sz="2200" dirty="0">
                <a:latin typeface="+mj-lt"/>
              </a:rPr>
              <a:t>Households supply factors of </a:t>
            </a:r>
            <a:r>
              <a:rPr lang="en-US" altLang="en-US" sz="2200" dirty="0" smtClean="0">
                <a:latin typeface="+mj-lt"/>
              </a:rPr>
              <a:t>production</a:t>
            </a:r>
          </a:p>
          <a:p>
            <a:pPr marL="800100" lvl="1" indent="-342900">
              <a:spcBef>
                <a:spcPct val="20000"/>
              </a:spcBef>
              <a:buClr>
                <a:srgbClr val="00468F"/>
              </a:buClr>
              <a:buFontTx/>
              <a:buChar char="•"/>
            </a:pPr>
            <a:endParaRPr lang="en-US" altLang="en-US" sz="2200" dirty="0">
              <a:latin typeface="+mj-lt"/>
            </a:endParaRPr>
          </a:p>
        </p:txBody>
      </p:sp>
      <p:sp>
        <p:nvSpPr>
          <p:cNvPr id="566277" name="Rectangle 5"/>
          <p:cNvSpPr>
            <a:spLocks noChangeArrowheads="1"/>
          </p:cNvSpPr>
          <p:nvPr/>
        </p:nvSpPr>
        <p:spPr bwMode="auto">
          <a:xfrm>
            <a:off x="647700" y="2590800"/>
            <a:ext cx="3581400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00468F"/>
              </a:buClr>
              <a:buFontTx/>
              <a:buChar char="•"/>
            </a:pPr>
            <a:r>
              <a:rPr lang="en-US" altLang="en-US" sz="2200" dirty="0">
                <a:latin typeface="+mj-lt"/>
              </a:rPr>
              <a:t>Firms hire factors of production.</a:t>
            </a:r>
          </a:p>
        </p:txBody>
      </p:sp>
      <p:sp>
        <p:nvSpPr>
          <p:cNvPr id="566278" name="Rectangle 6"/>
          <p:cNvSpPr>
            <a:spLocks noChangeArrowheads="1"/>
          </p:cNvSpPr>
          <p:nvPr/>
        </p:nvSpPr>
        <p:spPr bwMode="auto">
          <a:xfrm>
            <a:off x="480060" y="4143216"/>
            <a:ext cx="3963987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00468F"/>
              </a:buClr>
              <a:buFontTx/>
              <a:buChar char="•"/>
            </a:pPr>
            <a:r>
              <a:rPr lang="en-US" altLang="en-US" sz="2200" dirty="0">
                <a:latin typeface="+mj-lt"/>
              </a:rPr>
              <a:t>Firms supply goods and services produced.</a:t>
            </a:r>
          </a:p>
        </p:txBody>
      </p:sp>
      <p:sp>
        <p:nvSpPr>
          <p:cNvPr id="566279" name="Rectangle 7"/>
          <p:cNvSpPr>
            <a:spLocks noChangeArrowheads="1"/>
          </p:cNvSpPr>
          <p:nvPr/>
        </p:nvSpPr>
        <p:spPr bwMode="auto">
          <a:xfrm>
            <a:off x="480060" y="4880975"/>
            <a:ext cx="3963987" cy="7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00468F"/>
              </a:buClr>
              <a:buFontTx/>
              <a:buChar char="•"/>
            </a:pPr>
            <a:r>
              <a:rPr lang="en-US" altLang="en-US" sz="2200" dirty="0">
                <a:latin typeface="+mj-lt"/>
              </a:rPr>
              <a:t>Households buy goods and services.</a:t>
            </a:r>
          </a:p>
        </p:txBody>
      </p:sp>
      <p:sp>
        <p:nvSpPr>
          <p:cNvPr id="566280" name="Rectangle 8"/>
          <p:cNvSpPr>
            <a:spLocks noChangeArrowheads="1"/>
          </p:cNvSpPr>
          <p:nvPr/>
        </p:nvSpPr>
        <p:spPr bwMode="auto">
          <a:xfrm>
            <a:off x="457200" y="3535363"/>
            <a:ext cx="3048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114300" lvl="1">
              <a:lnSpc>
                <a:spcPct val="90000"/>
              </a:lnSpc>
              <a:spcBef>
                <a:spcPct val="50000"/>
              </a:spcBef>
            </a:pPr>
            <a:r>
              <a:rPr lang="en-US" altLang="en-US" sz="2400" b="1" u="sng" dirty="0">
                <a:solidFill>
                  <a:srgbClr val="FF0000"/>
                </a:solidFill>
                <a:latin typeface="+mj-lt"/>
              </a:rPr>
              <a:t>In goods markets:</a:t>
            </a:r>
          </a:p>
        </p:txBody>
      </p:sp>
      <p:pic>
        <p:nvPicPr>
          <p:cNvPr id="5122" name="Picture 2" descr="http://thismatter.com/economics/images/households-firms-circular-flow-diagram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4325" y="2511425"/>
            <a:ext cx="5019675" cy="242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6953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27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6627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566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2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662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2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662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566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66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566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6275" grpId="0" build="p" animBg="1"/>
      <p:bldP spid="566276" grpId="0" build="p" autoUpdateAnimBg="0"/>
      <p:bldP spid="566277" grpId="0" build="p" autoUpdateAnimBg="0"/>
      <p:bldP spid="566278" grpId="0" autoUpdateAnimBg="0"/>
      <p:bldP spid="566279" grpId="0" autoUpdateAnimBg="0"/>
      <p:bldP spid="56628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32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953" y="228600"/>
            <a:ext cx="8229600" cy="533400"/>
          </a:xfrm>
        </p:spPr>
        <p:txBody>
          <a:bodyPr/>
          <a:lstStyle/>
          <a:p>
            <a:r>
              <a:rPr lang="en-CA" altLang="en-US" sz="3200" dirty="0" smtClean="0">
                <a:latin typeface="+mj-lt"/>
              </a:rPr>
              <a:t>Real Flows and Money Flows, cont’d. </a:t>
            </a:r>
            <a:endParaRPr lang="en-CA" altLang="en-US" sz="3200" dirty="0">
              <a:latin typeface="+mj-lt"/>
            </a:endParaRPr>
          </a:p>
        </p:txBody>
      </p:sp>
      <p:sp>
        <p:nvSpPr>
          <p:cNvPr id="5683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3831" y="1600200"/>
            <a:ext cx="4152900" cy="1238250"/>
          </a:xfrm>
          <a:noFill/>
          <a:ln/>
        </p:spPr>
        <p:txBody>
          <a:bodyPr>
            <a:normAutofit lnSpcReduction="10000"/>
          </a:bodyPr>
          <a:lstStyle/>
          <a:p>
            <a:pPr marL="398463" lvl="2" indent="-169863"/>
            <a:r>
              <a:rPr lang="en-US" alt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Firms pay </a:t>
            </a:r>
            <a:r>
              <a:rPr lang="en-US" alt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for the factors of production and households </a:t>
            </a:r>
            <a:r>
              <a:rPr lang="en-US" alt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incomes for the services of factors of production.</a:t>
            </a:r>
          </a:p>
        </p:txBody>
      </p:sp>
      <p:sp>
        <p:nvSpPr>
          <p:cNvPr id="568324" name="Rectangle 4"/>
          <p:cNvSpPr>
            <a:spLocks noChangeArrowheads="1"/>
          </p:cNvSpPr>
          <p:nvPr/>
        </p:nvSpPr>
        <p:spPr bwMode="auto">
          <a:xfrm>
            <a:off x="347663" y="1066800"/>
            <a:ext cx="3979068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  <a:buClr>
                <a:srgbClr val="00468F"/>
              </a:buClr>
              <a:buSzPct val="125000"/>
            </a:pPr>
            <a:r>
              <a:rPr lang="en-US" altLang="en-US" sz="2800" b="1" u="sng" dirty="0" smtClean="0">
                <a:solidFill>
                  <a:srgbClr val="FF0000"/>
                </a:solidFill>
                <a:latin typeface="+mj-lt"/>
              </a:rPr>
              <a:t>MONEY FLOWS</a:t>
            </a:r>
            <a:endParaRPr lang="en-US" altLang="en-US" sz="2800" b="1" u="sng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568325" name="Rectangle 5"/>
          <p:cNvSpPr>
            <a:spLocks noChangeArrowheads="1"/>
          </p:cNvSpPr>
          <p:nvPr/>
        </p:nvSpPr>
        <p:spPr bwMode="auto">
          <a:xfrm>
            <a:off x="78581" y="2734408"/>
            <a:ext cx="43434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98463" lvl="2" indent="-168275">
              <a:spcBef>
                <a:spcPct val="20000"/>
              </a:spcBef>
              <a:buClr>
                <a:srgbClr val="00468F"/>
              </a:buClr>
              <a:buFontTx/>
              <a:buChar char="•"/>
            </a:pPr>
            <a:r>
              <a:rPr lang="en-US" alt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Households </a:t>
            </a:r>
            <a:r>
              <a:rPr lang="en-US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pay firms for the </a:t>
            </a:r>
            <a:r>
              <a:rPr lang="en-US" alt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  goods </a:t>
            </a:r>
            <a:r>
              <a:rPr lang="en-US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and services they </a:t>
            </a:r>
            <a:r>
              <a:rPr lang="en-US" alt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buy which creates revenue for the businesses..</a:t>
            </a:r>
            <a:endParaRPr lang="en-US" altLang="en-US" sz="20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  <p:sp>
        <p:nvSpPr>
          <p:cNvPr id="568326" name="Rectangle 6"/>
          <p:cNvSpPr>
            <a:spLocks noChangeArrowheads="1"/>
          </p:cNvSpPr>
          <p:nvPr/>
        </p:nvSpPr>
        <p:spPr bwMode="auto">
          <a:xfrm>
            <a:off x="78581" y="3897630"/>
            <a:ext cx="4343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98463" lvl="2" indent="-168275">
              <a:spcBef>
                <a:spcPct val="20000"/>
              </a:spcBef>
              <a:buClr>
                <a:srgbClr val="00468F"/>
              </a:buClr>
              <a:buFontTx/>
              <a:buChar char="•"/>
            </a:pPr>
            <a:r>
              <a:rPr lang="en-US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These are the money flows.</a:t>
            </a:r>
          </a:p>
        </p:txBody>
      </p:sp>
      <p:sp>
        <p:nvSpPr>
          <p:cNvPr id="568327" name="Rectangle 7"/>
          <p:cNvSpPr>
            <a:spLocks noChangeArrowheads="1"/>
          </p:cNvSpPr>
          <p:nvPr/>
        </p:nvSpPr>
        <p:spPr bwMode="auto">
          <a:xfrm>
            <a:off x="-94700" y="4655940"/>
            <a:ext cx="4481512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98463" lvl="2" indent="-168275">
              <a:spcBef>
                <a:spcPct val="20000"/>
              </a:spcBef>
              <a:buClr>
                <a:srgbClr val="00468F"/>
              </a:buClr>
              <a:buFontTx/>
              <a:buChar char="•"/>
            </a:pPr>
            <a:r>
              <a:rPr lang="en-US" altLang="en-US" sz="2400" b="1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Green flows </a:t>
            </a:r>
            <a:r>
              <a:rPr lang="en-US" altLang="en-US" sz="2400" b="1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are incomes</a:t>
            </a:r>
            <a:r>
              <a:rPr lang="en-US" altLang="en-US" dirty="0"/>
              <a:t>.</a:t>
            </a:r>
          </a:p>
        </p:txBody>
      </p:sp>
      <p:sp>
        <p:nvSpPr>
          <p:cNvPr id="568328" name="Rectangle 8"/>
          <p:cNvSpPr>
            <a:spLocks noChangeArrowheads="1"/>
          </p:cNvSpPr>
          <p:nvPr/>
        </p:nvSpPr>
        <p:spPr bwMode="auto">
          <a:xfrm>
            <a:off x="-216099" y="5365652"/>
            <a:ext cx="4932759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98463" lvl="2" indent="-168275">
              <a:spcBef>
                <a:spcPct val="20000"/>
              </a:spcBef>
              <a:buClr>
                <a:srgbClr val="00468F"/>
              </a:buClr>
              <a:buFontTx/>
              <a:buChar char="•"/>
            </a:pPr>
            <a:r>
              <a:rPr lang="en-US" altLang="en-US" sz="2400" b="1" dirty="0">
                <a:solidFill>
                  <a:srgbClr val="FF0000"/>
                </a:solidFill>
                <a:latin typeface="+mj-lt"/>
              </a:rPr>
              <a:t>Red flows </a:t>
            </a:r>
            <a:r>
              <a:rPr lang="en-US" altLang="en-US" sz="2400" b="1" dirty="0" smtClean="0">
                <a:solidFill>
                  <a:srgbClr val="FF0000"/>
                </a:solidFill>
                <a:latin typeface="+mj-lt"/>
              </a:rPr>
              <a:t>are expenditures</a:t>
            </a:r>
            <a:r>
              <a:rPr lang="en-US" altLang="en-US" dirty="0"/>
              <a:t>.</a:t>
            </a:r>
          </a:p>
        </p:txBody>
      </p:sp>
      <p:pic>
        <p:nvPicPr>
          <p:cNvPr id="568331" name="Picture 11" descr="slide42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408238"/>
            <a:ext cx="4191000" cy="402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8332" name="Picture 12" descr="slide42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408238"/>
            <a:ext cx="4191000" cy="402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8333" name="Picture 13" descr="slide42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408238"/>
            <a:ext cx="4191000" cy="402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8334" name="Picture 14" descr="slide42d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408238"/>
            <a:ext cx="4191000" cy="402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8335" name="Picture 15" descr="slide42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408238"/>
            <a:ext cx="4191000" cy="402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8336" name="Picture 16" descr="slide42f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408238"/>
            <a:ext cx="4191000" cy="402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8337" name="Picture 17" descr="slide42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408238"/>
            <a:ext cx="4191000" cy="402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8338" name="Picture 18" descr="slide42h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408238"/>
            <a:ext cx="4191000" cy="402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8339" name="Picture 19" descr="slide42i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408238"/>
            <a:ext cx="4191000" cy="402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s://justdan93.files.wordpress.com/2012/06/111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408238"/>
            <a:ext cx="4503420" cy="3971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0134744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68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68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68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683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568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568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5683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5683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5683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8323" grpId="0" build="p" autoUpdateAnimBg="0"/>
      <p:bldP spid="568325" grpId="0" build="p" autoUpdateAnimBg="0"/>
      <p:bldP spid="568326" grpId="0" build="p" autoUpdateAnimBg="0"/>
      <p:bldP spid="568327" grpId="0" build="p" autoUpdateAnimBg="0"/>
      <p:bldP spid="568328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33400"/>
          </a:xfrm>
        </p:spPr>
        <p:txBody>
          <a:bodyPr/>
          <a:lstStyle/>
          <a:p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Government in the Flow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0" y="762000"/>
            <a:ext cx="5867400" cy="6172199"/>
          </a:xfrm>
        </p:spPr>
        <p:txBody>
          <a:bodyPr>
            <a:normAutofit fontScale="92500" lnSpcReduction="10000"/>
          </a:bodyPr>
          <a:lstStyle/>
          <a:p>
            <a:pPr marL="457200" lvl="1" indent="0">
              <a:lnSpc>
                <a:spcPct val="100000"/>
              </a:lnSpc>
              <a:spcBef>
                <a:spcPct val="25000"/>
              </a:spcBef>
              <a:buNone/>
            </a:pPr>
            <a:r>
              <a:rPr lang="en-US" alt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The </a:t>
            </a:r>
            <a:r>
              <a:rPr lang="en-US" altLang="en-US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federal government’s major expenditures are to provide</a:t>
            </a:r>
          </a:p>
          <a:p>
            <a:pPr lvl="2">
              <a:buFontTx/>
              <a:buNone/>
            </a:pPr>
            <a:r>
              <a:rPr lang="en-US" altLang="en-US" sz="2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1. Goods and services</a:t>
            </a:r>
          </a:p>
          <a:p>
            <a:pPr lvl="2">
              <a:buFontTx/>
              <a:buNone/>
            </a:pPr>
            <a:r>
              <a:rPr lang="en-US" altLang="en-US" sz="2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2. Social Security and welfare benefits</a:t>
            </a:r>
          </a:p>
          <a:p>
            <a:pPr lvl="2">
              <a:buFontTx/>
              <a:buNone/>
            </a:pPr>
            <a:r>
              <a:rPr lang="en-US" altLang="en-US" sz="2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3. Transfers to state and local governments</a:t>
            </a:r>
            <a:endParaRPr lang="en-US" sz="22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520700" lvl="1"/>
            <a:r>
              <a:rPr lang="en-US" altLang="en-US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The federal government finances its expenditures by </a:t>
            </a:r>
            <a:r>
              <a:rPr lang="en-US" altLang="en-US" sz="2200" b="1" i="1" u="sng" dirty="0">
                <a:solidFill>
                  <a:srgbClr val="FF0000"/>
                </a:solidFill>
              </a:rPr>
              <a:t>collecting taxes</a:t>
            </a:r>
            <a:r>
              <a:rPr lang="en-US" altLang="en-US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</a:p>
          <a:p>
            <a:pPr marL="520700" lvl="1"/>
            <a:r>
              <a:rPr lang="en-US" altLang="en-US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The main taxes are</a:t>
            </a:r>
          </a:p>
          <a:p>
            <a:pPr marL="1376363" lvl="2" indent="0">
              <a:buFont typeface="Webdings" pitchFamily="18" charset="2"/>
              <a:buNone/>
            </a:pPr>
            <a:r>
              <a:rPr lang="en-US" altLang="en-US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1. Personal income taxes</a:t>
            </a:r>
          </a:p>
          <a:p>
            <a:pPr marL="1376363" lvl="2" indent="0">
              <a:buFont typeface="Webdings" pitchFamily="18" charset="2"/>
              <a:buNone/>
            </a:pPr>
            <a:r>
              <a:rPr lang="en-US" altLang="en-US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2. Corporate (business) taxes</a:t>
            </a:r>
          </a:p>
          <a:p>
            <a:pPr marL="1376363" lvl="2" indent="0">
              <a:buFont typeface="Webdings" pitchFamily="18" charset="2"/>
              <a:buNone/>
            </a:pPr>
            <a:r>
              <a:rPr lang="en-US" altLang="en-US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3. Social Security taxes</a:t>
            </a:r>
          </a:p>
          <a:p>
            <a:pPr marL="520700" lvl="1"/>
            <a:r>
              <a:rPr lang="en-US" altLang="en-US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In 2008, the federal government spent $3 trillion—about 21 percent of the 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total value of all the goods and services produced in the United States in that </a:t>
            </a:r>
            <a:r>
              <a:rPr 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year (GDP or Gross Domestic Product). </a:t>
            </a:r>
            <a:endParaRPr lang="en-US" sz="2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520700" lvl="1"/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Taxes raised less than </a:t>
            </a:r>
            <a:r>
              <a:rPr lang="en-US" altLang="en-US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$3 </a:t>
            </a:r>
            <a:r>
              <a:rPr lang="en-US" alt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trillion</a:t>
            </a:r>
            <a:r>
              <a:rPr 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—the government 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had a </a:t>
            </a:r>
            <a:r>
              <a:rPr lang="en-US" sz="2200" b="1" u="sng" dirty="0">
                <a:solidFill>
                  <a:srgbClr val="FF0000"/>
                </a:solidFill>
              </a:rPr>
              <a:t>deficit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138" y="3810000"/>
            <a:ext cx="2947557" cy="25146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1495" y="1371600"/>
            <a:ext cx="2743200" cy="21336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8462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3074</TotalTime>
  <Words>615</Words>
  <Application>Microsoft Office PowerPoint</Application>
  <PresentationFormat>On-screen Show (4:3)</PresentationFormat>
  <Paragraphs>72</Paragraphs>
  <Slides>13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Calibri</vt:lpstr>
      <vt:lpstr>Century Gothic</vt:lpstr>
      <vt:lpstr>Courier New</vt:lpstr>
      <vt:lpstr>Palatino Linotype</vt:lpstr>
      <vt:lpstr>Webdings</vt:lpstr>
      <vt:lpstr>Wingdings</vt:lpstr>
      <vt:lpstr>Executive</vt:lpstr>
      <vt:lpstr>August 30 , 2016</vt:lpstr>
      <vt:lpstr>Let’s Review</vt:lpstr>
      <vt:lpstr>Circular Flow Model</vt:lpstr>
      <vt:lpstr>THE CIRCULAR FLOWS</vt:lpstr>
      <vt:lpstr>Households and Businesses</vt:lpstr>
      <vt:lpstr>Markets</vt:lpstr>
      <vt:lpstr>Real Flows and Money Flows</vt:lpstr>
      <vt:lpstr>Real Flows and Money Flows, cont’d. </vt:lpstr>
      <vt:lpstr>Government in the Flow</vt:lpstr>
      <vt:lpstr>Governments in the Circular Flow</vt:lpstr>
      <vt:lpstr>Mr. Clifford</vt:lpstr>
      <vt:lpstr>Circular Flows in Global Economy</vt:lpstr>
      <vt:lpstr>Global Flow</vt:lpstr>
    </vt:vector>
  </TitlesOfParts>
  <Company>OCPS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Batchelor, Daniel T.</dc:creator>
  <cp:lastModifiedBy>Powell, Jennifer</cp:lastModifiedBy>
  <cp:revision>28</cp:revision>
  <dcterms:created xsi:type="dcterms:W3CDTF">2013-08-21T14:13:24Z</dcterms:created>
  <dcterms:modified xsi:type="dcterms:W3CDTF">2017-01-13T17:26:34Z</dcterms:modified>
</cp:coreProperties>
</file>